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mp3" ContentType="audio/unknown"/>
  <Default Extension="rels" ContentType="application/vnd.openxmlformats-package.relationships+xml"/>
  <Default Extension="WAV" ContentType="audio/wav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8" r:id="rId3"/>
    <p:sldId id="324" r:id="rId4"/>
    <p:sldId id="325" r:id="rId5"/>
    <p:sldId id="327" r:id="rId6"/>
    <p:sldId id="328" r:id="rId7"/>
    <p:sldId id="326" r:id="rId8"/>
    <p:sldId id="263" r:id="rId9"/>
    <p:sldId id="291" r:id="rId10"/>
    <p:sldId id="295" r:id="rId11"/>
    <p:sldId id="298" r:id="rId12"/>
    <p:sldId id="299" r:id="rId13"/>
    <p:sldId id="297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09" r:id="rId23"/>
    <p:sldId id="310" r:id="rId24"/>
    <p:sldId id="312" r:id="rId25"/>
    <p:sldId id="313" r:id="rId26"/>
    <p:sldId id="314" r:id="rId27"/>
    <p:sldId id="316" r:id="rId28"/>
    <p:sldId id="317" r:id="rId29"/>
    <p:sldId id="318" r:id="rId30"/>
    <p:sldId id="319" r:id="rId31"/>
    <p:sldId id="321" r:id="rId32"/>
    <p:sldId id="322" r:id="rId33"/>
    <p:sldId id="370" r:id="rId34"/>
    <p:sldId id="323" r:id="rId35"/>
    <p:sldId id="320" r:id="rId36"/>
    <p:sldId id="315" r:id="rId37"/>
    <p:sldId id="311" r:id="rId38"/>
    <p:sldId id="300" r:id="rId39"/>
    <p:sldId id="296" r:id="rId40"/>
    <p:sldId id="337" r:id="rId41"/>
    <p:sldId id="372" r:id="rId42"/>
    <p:sldId id="339" r:id="rId4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82" autoAdjust="0"/>
    <p:restoredTop sz="94660"/>
  </p:normalViewPr>
  <p:slideViewPr>
    <p:cSldViewPr>
      <p:cViewPr varScale="1">
        <p:scale>
          <a:sx n="58" d="100"/>
          <a:sy n="58" d="100"/>
        </p:scale>
        <p:origin x="-95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191E5-AB64-427A-AD6D-6D818B641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7B2CB-29FB-4A5F-882F-54ABA27A2C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EE4ED-466B-43D5-B844-42FC8CC1B7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575F4-302D-4193-BAF6-4F230B6CAA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C9CCF-A16C-4E6E-AFAA-0ED372D00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F9D16-5F6B-4502-B002-234A75E36A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C0E0A-A516-43EE-95D1-AC9C5C71E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685C7-DD55-4275-A270-6109A7E9B6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95125-98B2-493D-80AE-719CB55A5C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E3138-2ADB-4B64-86F1-2C21AD7726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0CC78-58C7-442B-876A-B06930136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/>
            </a:lvl1pPr>
          </a:lstStyle>
          <a:p>
            <a:pPr>
              <a:defRPr/>
            </a:pPr>
            <a:fld id="{9C3A70E2-3B29-4212-9575-5138A96480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4" Type="http://schemas.openxmlformats.org/officeDocument/2006/relationships/audio" Target="../media/media2.WAV"/><Relationship Id="rId5" Type="http://schemas.microsoft.com/office/2007/relationships/media" Target="../media/media3.WAV"/><Relationship Id="rId6" Type="http://schemas.openxmlformats.org/officeDocument/2006/relationships/audio" Target="../media/media3.WAV"/><Relationship Id="rId7" Type="http://schemas.openxmlformats.org/officeDocument/2006/relationships/slideLayout" Target="../slideLayouts/slideLayout7.xml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" Type="http://schemas.microsoft.com/office/2007/relationships/media" Target="../media/media1.WAV"/><Relationship Id="rId2" Type="http://schemas.openxmlformats.org/officeDocument/2006/relationships/audio" Target="../media/media1.WAV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5" Type="http://schemas.openxmlformats.org/officeDocument/2006/relationships/image" Target="../media/image3.png"/><Relationship Id="rId1" Type="http://schemas.microsoft.com/office/2007/relationships/media" Target="../media/media4.WAV"/><Relationship Id="rId2" Type="http://schemas.openxmlformats.org/officeDocument/2006/relationships/audio" Target="../media/media4.WAV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2.wav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slide" Target="slide34.xml"/><Relationship Id="rId5" Type="http://schemas.openxmlformats.org/officeDocument/2006/relationships/image" Target="../media/image5.png"/><Relationship Id="rId1" Type="http://schemas.microsoft.com/office/2007/relationships/media" Target="file:///I:\Sounds\Jeopardy-daily2x.mp3" TargetMode="External"/><Relationship Id="rId2" Type="http://schemas.openxmlformats.org/officeDocument/2006/relationships/audio" Target="file:///I:\Sounds\Jeopardy-daily2x.mp3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2.wav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2.wav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6.png"/><Relationship Id="rId1" Type="http://schemas.microsoft.com/office/2007/relationships/media" Target="../media/media5.mp3"/><Relationship Id="rId2" Type="http://schemas.openxmlformats.org/officeDocument/2006/relationships/audio" Target="../media/media5.mp3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20" Type="http://schemas.openxmlformats.org/officeDocument/2006/relationships/slide" Target="slide24.xml"/><Relationship Id="rId21" Type="http://schemas.openxmlformats.org/officeDocument/2006/relationships/slide" Target="slide25.xml"/><Relationship Id="rId22" Type="http://schemas.openxmlformats.org/officeDocument/2006/relationships/slide" Target="slide26.xml"/><Relationship Id="rId23" Type="http://schemas.openxmlformats.org/officeDocument/2006/relationships/slide" Target="slide27.xml"/><Relationship Id="rId24" Type="http://schemas.openxmlformats.org/officeDocument/2006/relationships/slide" Target="slide28.xml"/><Relationship Id="rId25" Type="http://schemas.openxmlformats.org/officeDocument/2006/relationships/slide" Target="slide29.xml"/><Relationship Id="rId26" Type="http://schemas.openxmlformats.org/officeDocument/2006/relationships/slide" Target="slide30.xml"/><Relationship Id="rId27" Type="http://schemas.openxmlformats.org/officeDocument/2006/relationships/slide" Target="slide31.xml"/><Relationship Id="rId28" Type="http://schemas.openxmlformats.org/officeDocument/2006/relationships/slide" Target="slide32.xml"/><Relationship Id="rId29" Type="http://schemas.openxmlformats.org/officeDocument/2006/relationships/slide" Target="slide33.xml"/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4" Type="http://schemas.openxmlformats.org/officeDocument/2006/relationships/slide" Target="slide40.xml"/><Relationship Id="rId5" Type="http://schemas.openxmlformats.org/officeDocument/2006/relationships/slide" Target="slide9.xml"/><Relationship Id="rId30" Type="http://schemas.openxmlformats.org/officeDocument/2006/relationships/slide" Target="slide35.xml"/><Relationship Id="rId31" Type="http://schemas.openxmlformats.org/officeDocument/2006/relationships/slide" Target="slide36.xml"/><Relationship Id="rId32" Type="http://schemas.openxmlformats.org/officeDocument/2006/relationships/slide" Target="slide37.xml"/><Relationship Id="rId9" Type="http://schemas.openxmlformats.org/officeDocument/2006/relationships/slide" Target="slide13.xml"/><Relationship Id="rId6" Type="http://schemas.openxmlformats.org/officeDocument/2006/relationships/slide" Target="slide10.xml"/><Relationship Id="rId7" Type="http://schemas.openxmlformats.org/officeDocument/2006/relationships/slide" Target="slide11.xml"/><Relationship Id="rId8" Type="http://schemas.openxmlformats.org/officeDocument/2006/relationships/slide" Target="slide12.xml"/><Relationship Id="rId33" Type="http://schemas.openxmlformats.org/officeDocument/2006/relationships/slide" Target="slide38.xml"/><Relationship Id="rId34" Type="http://schemas.openxmlformats.org/officeDocument/2006/relationships/slide" Target="slide39.xml"/><Relationship Id="rId10" Type="http://schemas.openxmlformats.org/officeDocument/2006/relationships/slide" Target="slide14.xml"/><Relationship Id="rId11" Type="http://schemas.openxmlformats.org/officeDocument/2006/relationships/slide" Target="slide15.xml"/><Relationship Id="rId12" Type="http://schemas.openxmlformats.org/officeDocument/2006/relationships/slide" Target="slide16.xml"/><Relationship Id="rId13" Type="http://schemas.openxmlformats.org/officeDocument/2006/relationships/slide" Target="slide17.xml"/><Relationship Id="rId14" Type="http://schemas.openxmlformats.org/officeDocument/2006/relationships/slide" Target="slide18.xml"/><Relationship Id="rId15" Type="http://schemas.openxmlformats.org/officeDocument/2006/relationships/slide" Target="slide19.xml"/><Relationship Id="rId16" Type="http://schemas.openxmlformats.org/officeDocument/2006/relationships/slide" Target="slide20.xml"/><Relationship Id="rId17" Type="http://schemas.openxmlformats.org/officeDocument/2006/relationships/slide" Target="slide21.xml"/><Relationship Id="rId18" Type="http://schemas.openxmlformats.org/officeDocument/2006/relationships/slide" Target="slide22.xml"/><Relationship Id="rId19" Type="http://schemas.openxmlformats.org/officeDocument/2006/relationships/slide" Target="slide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/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>
            <a:hlinkClick r:id="" action="ppaction://media"/>
          </p:cNvPr>
          <p:cNvPicPr>
            <a:picLocks noRot="1"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67818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9" fill="hold"/>
                                        <p:tgtEl>
                                          <p:spTgt spid="20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5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8"/>
                </p:tgtEl>
              </p:cMediaNode>
            </p:audio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990600"/>
            <a:ext cx="6934200" cy="3733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Compléter</a:t>
            </a: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:</a:t>
            </a:r>
          </a:p>
          <a:p>
            <a:pPr algn="ctr">
              <a:defRPr/>
            </a:pP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Mes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frères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sont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________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(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heureux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)</a:t>
            </a: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!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685800" y="5334000"/>
            <a:ext cx="8001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dirty="0" smtClean="0">
                <a:solidFill>
                  <a:schemeClr val="bg1"/>
                </a:solidFill>
              </a:rPr>
              <a:t>HEUREUX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47800" y="5675531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685800" y="5675531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200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301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712631" y="4852948"/>
            <a:ext cx="7848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dirty="0" smtClean="0">
                <a:solidFill>
                  <a:schemeClr val="bg1"/>
                </a:solidFill>
              </a:rPr>
              <a:t>GENTILLE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524000" y="5715000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712631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990600"/>
            <a:ext cx="6934200" cy="3733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Compléter</a:t>
            </a: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:</a:t>
            </a:r>
          </a:p>
          <a:p>
            <a:pPr algn="ctr">
              <a:defRPr/>
            </a:pP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mère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est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________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(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gentil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)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aussi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!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300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608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1219200" y="4953000"/>
            <a:ext cx="7239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dirty="0" smtClean="0">
                <a:solidFill>
                  <a:schemeClr val="bg1"/>
                </a:solidFill>
              </a:rPr>
              <a:t>UNE NOUVELLE MAISON!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47800" y="5715000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685800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990600"/>
            <a:ext cx="6934200" cy="3733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Compléter</a:t>
            </a: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:</a:t>
            </a:r>
          </a:p>
          <a:p>
            <a:pPr algn="ctr">
              <a:defRPr/>
            </a:pP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Nous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avons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________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(a new house).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400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710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533400" y="5181600"/>
            <a:ext cx="838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dirty="0" smtClean="0">
                <a:solidFill>
                  <a:schemeClr val="bg1"/>
                </a:solidFill>
              </a:rPr>
              <a:t>INTÉRESSANTES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74632" y="5719293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685800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990600"/>
            <a:ext cx="6934200" cy="3733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Compléter</a:t>
            </a: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:</a:t>
            </a:r>
          </a:p>
          <a:p>
            <a:pPr algn="ctr">
              <a:defRPr/>
            </a:pP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Je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fais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beaucoup d’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activités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________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(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intéressant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)</a:t>
            </a: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500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5059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990600"/>
            <a:ext cx="7696200" cy="411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Utiliser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AVOIR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ou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ÊTRE</a:t>
            </a:r>
          </a:p>
          <a:p>
            <a:pPr algn="ctr">
              <a:defRPr/>
            </a:pP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Paul / grand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1905000" y="5302250"/>
            <a:ext cx="571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dirty="0" smtClean="0">
                <a:solidFill>
                  <a:schemeClr val="bg1"/>
                </a:solidFill>
              </a:rPr>
              <a:t>Paul </a:t>
            </a:r>
            <a:r>
              <a:rPr lang="en-US" sz="3600" b="1" dirty="0" err="1" smtClean="0">
                <a:solidFill>
                  <a:schemeClr val="bg1"/>
                </a:solidFill>
              </a:rPr>
              <a:t>est</a:t>
            </a:r>
            <a:r>
              <a:rPr lang="en-US" sz="3600" b="1" dirty="0" smtClean="0">
                <a:solidFill>
                  <a:schemeClr val="bg1"/>
                </a:solidFill>
              </a:rPr>
              <a:t> grand.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6" name="Action Button: Return 5">
            <a:hlinkClick r:id="rId2" action="ppaction://hlinksldjump" highlightClick="1"/>
          </p:cNvPr>
          <p:cNvSpPr/>
          <p:nvPr/>
        </p:nvSpPr>
        <p:spPr bwMode="auto">
          <a:xfrm>
            <a:off x="1484826" y="5702121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698679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100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915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685800"/>
            <a:ext cx="7467600" cy="426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Utiliser</a:t>
            </a: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AVOIR </a:t>
            </a:r>
            <a:r>
              <a:rPr lang="en-US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ou</a:t>
            </a: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ÊTRE</a:t>
            </a:r>
          </a:p>
          <a:p>
            <a:pPr algn="ctr">
              <a:defRPr/>
            </a:pP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Elles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/ les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cheveux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longs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1524000" y="5029200"/>
            <a:ext cx="6172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dirty="0" err="1" smtClean="0">
                <a:solidFill>
                  <a:schemeClr val="bg1"/>
                </a:solidFill>
              </a:rPr>
              <a:t>Elles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ont</a:t>
            </a:r>
            <a:r>
              <a:rPr lang="en-US" sz="3600" b="1" dirty="0" smtClean="0">
                <a:solidFill>
                  <a:schemeClr val="bg1"/>
                </a:solidFill>
              </a:rPr>
              <a:t> les </a:t>
            </a:r>
            <a:r>
              <a:rPr lang="en-US" sz="3600" b="1" dirty="0" err="1" smtClean="0">
                <a:solidFill>
                  <a:schemeClr val="bg1"/>
                </a:solidFill>
              </a:rPr>
              <a:t>cheveux</a:t>
            </a:r>
            <a:r>
              <a:rPr lang="en-US" sz="3600" b="1" dirty="0" smtClean="0">
                <a:solidFill>
                  <a:schemeClr val="bg1"/>
                </a:solidFill>
              </a:rPr>
              <a:t> longs.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6" name="Action Button: Return 5">
            <a:hlinkClick r:id="rId2" action="ppaction://hlinksldjump" highlightClick="1"/>
          </p:cNvPr>
          <p:cNvSpPr/>
          <p:nvPr/>
        </p:nvSpPr>
        <p:spPr bwMode="auto">
          <a:xfrm>
            <a:off x="1524000" y="5720992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736242" y="5720992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200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0181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838200"/>
            <a:ext cx="7543800" cy="388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Utiliser</a:t>
            </a: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AVOIR </a:t>
            </a:r>
            <a:r>
              <a:rPr lang="en-US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ou</a:t>
            </a: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ÊTRE</a:t>
            </a:r>
          </a:p>
          <a:p>
            <a:pPr algn="ctr">
              <a:defRPr/>
            </a:pP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Nous /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sportifs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69266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dirty="0" smtClean="0">
                <a:solidFill>
                  <a:schemeClr val="bg1"/>
                </a:solidFill>
              </a:rPr>
              <a:t>Nous </a:t>
            </a:r>
            <a:r>
              <a:rPr lang="en-US" sz="3600" b="1" dirty="0" err="1" smtClean="0">
                <a:solidFill>
                  <a:schemeClr val="bg1"/>
                </a:solidFill>
              </a:rPr>
              <a:t>sommes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sportifs</a:t>
            </a:r>
            <a:r>
              <a:rPr lang="en-US" sz="3600" b="1" dirty="0" smtClean="0">
                <a:solidFill>
                  <a:schemeClr val="bg1"/>
                </a:solidFill>
              </a:rPr>
              <a:t>.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6" name="Action Button: Return 5">
            <a:hlinkClick r:id="rId2" action="ppaction://hlinksldjump" highlightClick="1"/>
          </p:cNvPr>
          <p:cNvSpPr/>
          <p:nvPr/>
        </p:nvSpPr>
        <p:spPr bwMode="auto">
          <a:xfrm>
            <a:off x="1455313" y="5696308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717997" y="5700601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300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120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838200"/>
            <a:ext cx="7467600" cy="403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52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Utiliser</a:t>
            </a: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AVOIR </a:t>
            </a:r>
            <a:r>
              <a:rPr lang="en-US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ou</a:t>
            </a: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ÊTRE</a:t>
            </a:r>
          </a:p>
          <a:p>
            <a:pPr algn="ctr">
              <a:defRPr/>
            </a:pPr>
            <a:endParaRPr lang="en-US" sz="32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Vous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/ mal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à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la tête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1524000" y="4800600"/>
            <a:ext cx="6477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 dirty="0" err="1" smtClean="0">
                <a:solidFill>
                  <a:schemeClr val="bg1"/>
                </a:solidFill>
              </a:rPr>
              <a:t>Vous</a:t>
            </a:r>
            <a:r>
              <a:rPr lang="en-US" sz="4800" b="1" dirty="0" smtClean="0">
                <a:solidFill>
                  <a:schemeClr val="bg1"/>
                </a:solidFill>
              </a:rPr>
              <a:t> </a:t>
            </a:r>
            <a:r>
              <a:rPr lang="en-US" sz="4800" b="1" dirty="0" err="1" smtClean="0">
                <a:solidFill>
                  <a:schemeClr val="bg1"/>
                </a:solidFill>
              </a:rPr>
              <a:t>avez</a:t>
            </a:r>
            <a:r>
              <a:rPr lang="en-US" sz="4800" b="1" dirty="0" smtClean="0">
                <a:solidFill>
                  <a:schemeClr val="bg1"/>
                </a:solidFill>
              </a:rPr>
              <a:t> mal </a:t>
            </a:r>
            <a:r>
              <a:rPr lang="en-US" sz="4800" b="1" dirty="0" err="1" smtClean="0">
                <a:solidFill>
                  <a:schemeClr val="bg1"/>
                </a:solidFill>
              </a:rPr>
              <a:t>à</a:t>
            </a:r>
            <a:r>
              <a:rPr lang="en-US" sz="4800" b="1" dirty="0" smtClean="0">
                <a:solidFill>
                  <a:schemeClr val="bg1"/>
                </a:solidFill>
              </a:rPr>
              <a:t> la tête.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6" name="Action Button: Return 5">
            <a:hlinkClick r:id="rId2" action="ppaction://hlinksldjump" highlightClick="1"/>
          </p:cNvPr>
          <p:cNvSpPr/>
          <p:nvPr/>
        </p:nvSpPr>
        <p:spPr bwMode="auto">
          <a:xfrm>
            <a:off x="1439215" y="5720676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698679" y="5733555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400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2230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685800"/>
            <a:ext cx="7315200" cy="388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Utiliser</a:t>
            </a:r>
            <a:r>
              <a:rPr lang="en-US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AVOIR </a:t>
            </a:r>
            <a:r>
              <a:rPr lang="en-US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ou</a:t>
            </a:r>
            <a:r>
              <a:rPr lang="en-US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ÊTRE</a:t>
            </a:r>
          </a:p>
          <a:p>
            <a:pPr algn="ctr">
              <a:defRPr/>
            </a:pPr>
            <a:endParaRPr lang="en-US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Ils</a:t>
            </a: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/ </a:t>
            </a:r>
            <a:r>
              <a:rPr lang="en-US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à</a:t>
            </a: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l’heure</a:t>
            </a:r>
            <a:endParaRPr lang="en-US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-76200" y="4731603"/>
            <a:ext cx="9220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 dirty="0" err="1" smtClean="0">
                <a:solidFill>
                  <a:schemeClr val="bg1"/>
                </a:solidFill>
              </a:rPr>
              <a:t>Ils</a:t>
            </a:r>
            <a:r>
              <a:rPr lang="en-US" sz="4800" b="1" dirty="0" smtClean="0">
                <a:solidFill>
                  <a:schemeClr val="bg1"/>
                </a:solidFill>
              </a:rPr>
              <a:t> </a:t>
            </a:r>
            <a:r>
              <a:rPr lang="en-US" sz="4800" b="1" dirty="0" err="1" smtClean="0">
                <a:solidFill>
                  <a:schemeClr val="bg1"/>
                </a:solidFill>
              </a:rPr>
              <a:t>sont</a:t>
            </a:r>
            <a:r>
              <a:rPr lang="en-US" sz="4800" b="1" dirty="0" smtClean="0">
                <a:solidFill>
                  <a:schemeClr val="bg1"/>
                </a:solidFill>
              </a:rPr>
              <a:t> </a:t>
            </a:r>
            <a:r>
              <a:rPr lang="en-US" sz="4800" b="1" dirty="0" err="1" smtClean="0">
                <a:solidFill>
                  <a:schemeClr val="bg1"/>
                </a:solidFill>
              </a:rPr>
              <a:t>à</a:t>
            </a:r>
            <a:r>
              <a:rPr lang="en-US" sz="4800" b="1" dirty="0" smtClean="0">
                <a:solidFill>
                  <a:schemeClr val="bg1"/>
                </a:solidFill>
              </a:rPr>
              <a:t> </a:t>
            </a:r>
            <a:r>
              <a:rPr lang="en-US" sz="4800" b="1" dirty="0" err="1" smtClean="0">
                <a:solidFill>
                  <a:schemeClr val="bg1"/>
                </a:solidFill>
              </a:rPr>
              <a:t>l’heure</a:t>
            </a:r>
            <a:r>
              <a:rPr lang="en-US" sz="4800" b="1" dirty="0" smtClean="0">
                <a:solidFill>
                  <a:schemeClr val="bg1"/>
                </a:solidFill>
              </a:rPr>
              <a:t>.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6" name="Action Button: Return 5">
            <a:hlinkClick r:id="rId2" action="ppaction://hlinksldjump" highlightClick="1"/>
          </p:cNvPr>
          <p:cNvSpPr/>
          <p:nvPr/>
        </p:nvSpPr>
        <p:spPr bwMode="auto">
          <a:xfrm>
            <a:off x="1498242" y="5774182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723363" y="5787061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500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3253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990600"/>
            <a:ext cx="73914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Donner la forme appropriée</a:t>
            </a:r>
          </a:p>
          <a:p>
            <a:pPr algn="ctr">
              <a:defRPr/>
            </a:pPr>
            <a:endParaRPr lang="fr-FR" sz="32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fr-FR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Les bons élèves ne (parler) pas</a:t>
            </a:r>
          </a:p>
          <a:p>
            <a:pPr algn="ctr">
              <a:defRPr/>
            </a:pPr>
            <a:r>
              <a:rPr lang="fr-FR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en classe.</a:t>
            </a:r>
            <a:endParaRPr lang="en-US" sz="32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685800" y="4343400"/>
            <a:ext cx="8001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0" b="1" dirty="0" smtClean="0">
                <a:solidFill>
                  <a:schemeClr val="bg1"/>
                </a:solidFill>
              </a:rPr>
              <a:t>PARLENT</a:t>
            </a:r>
            <a:endParaRPr lang="en-US" sz="8000" b="1" dirty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82680" y="5705476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719070" y="5718355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100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427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762000" y="2133600"/>
            <a:ext cx="7772400" cy="2514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Les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Adjectifs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4099" name="Picture 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67800" y="67818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7" fill="hold"/>
                                        <p:tgtEl>
                                          <p:spTgt spid="40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867"/>
                            </p:stCondLst>
                            <p:childTnLst>
                              <p:par>
                                <p:cTn id="8" presetID="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9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914400"/>
            <a:ext cx="7239000" cy="381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2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Donner la forme appropriée</a:t>
            </a:r>
          </a:p>
          <a:p>
            <a:pPr algn="ctr">
              <a:defRPr/>
            </a:pPr>
            <a:endParaRPr lang="fr-FR" sz="32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fr-FR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Je ne (choisir) rien à</a:t>
            </a:r>
          </a:p>
          <a:p>
            <a:pPr algn="ctr">
              <a:defRPr/>
            </a:pPr>
            <a:r>
              <a:rPr lang="fr-FR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manger à la cafétéria.</a:t>
            </a:r>
            <a:endParaRPr lang="en-US" sz="32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609600" y="4495800"/>
            <a:ext cx="8001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0" b="1" dirty="0" smtClean="0">
                <a:solidFill>
                  <a:schemeClr val="bg1"/>
                </a:solidFill>
              </a:rPr>
              <a:t>CHOISIS</a:t>
            </a:r>
            <a:endParaRPr lang="en-US" sz="8000" b="1" dirty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359795" y="5715000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609600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200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5301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7924800" cy="3733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Donner la forme appropriée</a:t>
            </a:r>
          </a:p>
          <a:p>
            <a:pPr algn="ctr">
              <a:defRPr/>
            </a:pPr>
            <a:endParaRPr lang="fr-FR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fr-FR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Tu (rendre) les devoirs</a:t>
            </a:r>
          </a:p>
          <a:p>
            <a:pPr algn="ctr">
              <a:defRPr/>
            </a:pPr>
            <a:r>
              <a:rPr lang="fr-FR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au prof?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762000" y="4530804"/>
            <a:ext cx="8001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600" b="1" dirty="0" smtClean="0">
                <a:solidFill>
                  <a:schemeClr val="bg1"/>
                </a:solidFill>
              </a:rPr>
              <a:t>RENDS</a:t>
            </a:r>
            <a:endParaRPr lang="en-US" sz="6600" b="1" dirty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88583" y="5689242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723363" y="5702121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300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632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990600"/>
            <a:ext cx="7924800" cy="381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Donner la forme appropriée</a:t>
            </a:r>
          </a:p>
          <a:p>
            <a:pPr algn="ctr">
              <a:defRPr/>
            </a:pPr>
            <a:endParaRPr lang="fr-FR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Nous (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jouer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)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à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un sport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après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l’école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762000" y="4648200"/>
            <a:ext cx="8001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b="1" dirty="0" smtClean="0">
                <a:solidFill>
                  <a:schemeClr val="bg1"/>
                </a:solidFill>
              </a:rPr>
              <a:t>JOUONS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99316" y="5689242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723363" y="5702121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400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7350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8001000" cy="396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Donner la forme appropriée</a:t>
            </a:r>
          </a:p>
          <a:p>
            <a:pPr algn="ctr">
              <a:defRPr/>
            </a:pPr>
            <a:endParaRPr lang="fr-FR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fr-FR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Vous ne (finir) jamais</a:t>
            </a:r>
          </a:p>
          <a:p>
            <a:pPr algn="ctr">
              <a:defRPr/>
            </a:pPr>
            <a:r>
              <a:rPr lang="fr-FR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toute une tarte!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685800" y="4807803"/>
            <a:ext cx="8001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4800" b="1" dirty="0" smtClean="0">
                <a:solidFill>
                  <a:schemeClr val="bg1"/>
                </a:solidFill>
              </a:rPr>
              <a:t>FINISSEZ</a:t>
            </a: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82145" y="5703195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731950" y="5716074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500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8372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914400"/>
            <a:ext cx="7772400" cy="2895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Donner la forme appropriée</a:t>
            </a:r>
          </a:p>
          <a:p>
            <a:pPr algn="ctr">
              <a:defRPr/>
            </a:pPr>
            <a:endParaRPr lang="fr-FR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Je (faire) du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théâtre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avec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une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troupe.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95022" y="5715000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143000" y="3962400"/>
            <a:ext cx="7010400" cy="830997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4800" b="1" u="none" dirty="0" smtClean="0">
                <a:solidFill>
                  <a:schemeClr val="bg1"/>
                </a:solidFill>
              </a:rPr>
              <a:t>FAIS</a:t>
            </a:r>
            <a:endParaRPr lang="fr-FR" sz="4800" b="1" u="none" dirty="0">
              <a:solidFill>
                <a:schemeClr val="bg1"/>
              </a:solidFill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730876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100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838200"/>
            <a:ext cx="78486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Donner la forme appropriée</a:t>
            </a:r>
          </a:p>
          <a:p>
            <a:pPr algn="ctr">
              <a:defRPr/>
            </a:pPr>
            <a:endParaRPr lang="fr-FR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Nous (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aller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)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regarder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un film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ce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soir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au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ciné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85800" y="4038600"/>
            <a:ext cx="7924800" cy="92333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5400" b="1" u="none" dirty="0" smtClean="0">
                <a:solidFill>
                  <a:schemeClr val="bg1"/>
                </a:solidFill>
              </a:rPr>
              <a:t>ALLONS</a:t>
            </a:r>
            <a:endParaRPr lang="fr-FR" sz="5400" b="1" u="none" dirty="0">
              <a:solidFill>
                <a:schemeClr val="bg1"/>
              </a:solidFill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685800" y="5727879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00577" y="5727879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200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85800" y="4113074"/>
            <a:ext cx="7924800" cy="92333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5400" b="1" u="none" dirty="0" smtClean="0">
                <a:solidFill>
                  <a:schemeClr val="bg1"/>
                </a:solidFill>
              </a:rPr>
              <a:t>ÊTES</a:t>
            </a:r>
            <a:endParaRPr lang="fr-FR" sz="5400" b="1" u="none" dirty="0">
              <a:solidFill>
                <a:schemeClr val="bg1"/>
              </a:solidFill>
            </a:endParaRPr>
          </a:p>
        </p:txBody>
      </p:sp>
      <p:sp>
        <p:nvSpPr>
          <p:cNvPr id="6246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914400"/>
            <a:ext cx="75438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Donner la forme appropriée</a:t>
            </a:r>
          </a:p>
          <a:p>
            <a:pPr algn="ctr">
              <a:defRPr/>
            </a:pPr>
            <a:endParaRPr lang="fr-FR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Vous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n’(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être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) pas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fatigués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aujourd’hui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en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classe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49410" y="5706414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685800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300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914400"/>
            <a:ext cx="78486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Donner la forme appropriée</a:t>
            </a:r>
          </a:p>
          <a:p>
            <a:pPr algn="ctr">
              <a:defRPr/>
            </a:pPr>
            <a:endParaRPr lang="fr-FR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Ils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(faire) de la voile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 weekend.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85363" y="5706414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85800" y="4114800"/>
            <a:ext cx="7848600" cy="769441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4400" b="1" u="none" dirty="0" smtClean="0">
                <a:solidFill>
                  <a:schemeClr val="bg1"/>
                </a:solidFill>
              </a:rPr>
              <a:t>FONT</a:t>
            </a:r>
            <a:endParaRPr lang="fr-FR" sz="4400" b="1" u="none" dirty="0">
              <a:solidFill>
                <a:schemeClr val="bg1"/>
              </a:solidFill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685800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400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914400"/>
            <a:ext cx="7772400" cy="274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Donner la forme appropriée</a:t>
            </a:r>
          </a:p>
          <a:p>
            <a:pPr algn="ctr">
              <a:defRPr/>
            </a:pPr>
            <a:endParaRPr lang="fr-FR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Vous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(faire) de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l’équitation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chaque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jour?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524000" y="5752563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85800" y="3886200"/>
            <a:ext cx="7924800" cy="92333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5400" b="1" u="none" dirty="0" smtClean="0">
                <a:solidFill>
                  <a:schemeClr val="bg1"/>
                </a:solidFill>
              </a:rPr>
              <a:t>FAITES</a:t>
            </a:r>
            <a:endParaRPr lang="fr-FR" sz="5400" b="1" u="none" dirty="0">
              <a:solidFill>
                <a:schemeClr val="bg1"/>
              </a:solidFill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723363" y="5752563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500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838200"/>
            <a:ext cx="79248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Donner la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préposition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appropriée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:</a:t>
            </a:r>
          </a:p>
          <a:p>
            <a:pPr algn="ctr">
              <a:defRPr/>
            </a:pPr>
            <a:endParaRPr lang="en-US" sz="3600" b="1" u="none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Dans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mon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temps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libre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,</a:t>
            </a:r>
          </a:p>
          <a:p>
            <a:pPr algn="ctr"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je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vais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____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plage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1066800" y="4343400"/>
            <a:ext cx="6781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u="none" dirty="0" err="1" smtClean="0">
                <a:solidFill>
                  <a:schemeClr val="bg1"/>
                </a:solidFill>
              </a:rPr>
              <a:t>À</a:t>
            </a:r>
            <a:r>
              <a:rPr lang="en-US" sz="4000" b="1" u="none" dirty="0" smtClean="0">
                <a:solidFill>
                  <a:schemeClr val="bg1"/>
                </a:solidFill>
              </a:rPr>
              <a:t> LA</a:t>
            </a:r>
            <a:endParaRPr lang="en-US" sz="4000" b="1" u="none" dirty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86974" y="5690316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711021" y="5705476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100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6563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WordArt 2"/>
          <p:cNvSpPr>
            <a:spLocks noChangeArrowheads="1" noChangeShapeType="1" noTextEdit="1"/>
          </p:cNvSpPr>
          <p:nvPr/>
        </p:nvSpPr>
        <p:spPr bwMode="auto">
          <a:xfrm>
            <a:off x="1752600" y="1447800"/>
            <a:ext cx="6019800" cy="388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J’ai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…/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Je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suis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…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914400"/>
            <a:ext cx="76962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Donner la </a:t>
            </a:r>
            <a:r>
              <a:rPr lang="en-US" sz="3600" b="1" u="none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préposition</a:t>
            </a:r>
            <a:r>
              <a:rPr lang="en-U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appropriée</a:t>
            </a:r>
            <a:r>
              <a:rPr lang="en-U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:</a:t>
            </a:r>
          </a:p>
          <a:p>
            <a:pPr algn="ctr">
              <a:defRPr/>
            </a:pP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u="none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Dans</a:t>
            </a:r>
            <a:r>
              <a:rPr lang="en-U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mon</a:t>
            </a:r>
            <a:r>
              <a:rPr lang="en-U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temps </a:t>
            </a:r>
            <a:r>
              <a:rPr lang="en-US" sz="3600" b="1" u="none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libre</a:t>
            </a:r>
            <a:r>
              <a:rPr lang="en-U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,</a:t>
            </a:r>
          </a:p>
          <a:p>
            <a:pPr algn="ctr">
              <a:defRPr/>
            </a:pPr>
            <a:r>
              <a:rPr lang="en-U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je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fais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____ ski.</a:t>
            </a: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1447800" y="4191000"/>
            <a:ext cx="6553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b="1" u="none" dirty="0" smtClean="0">
                <a:solidFill>
                  <a:schemeClr val="bg1"/>
                </a:solidFill>
              </a:rPr>
              <a:t>DU</a:t>
            </a:r>
            <a:endParaRPr lang="en-US" sz="6000" b="1" u="none" dirty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82680" y="5708561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719070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200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7587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990600"/>
            <a:ext cx="7696200" cy="3124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Donner la </a:t>
            </a:r>
            <a:r>
              <a:rPr lang="en-US" sz="3600" b="1" u="none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préposition</a:t>
            </a:r>
            <a:r>
              <a:rPr lang="en-U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appropriée</a:t>
            </a:r>
            <a:r>
              <a:rPr lang="en-U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:</a:t>
            </a:r>
          </a:p>
          <a:p>
            <a:pPr algn="ctr">
              <a:defRPr/>
            </a:pP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u="none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Dans</a:t>
            </a:r>
            <a:r>
              <a:rPr lang="en-U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mon</a:t>
            </a:r>
            <a:r>
              <a:rPr lang="en-U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temps </a:t>
            </a:r>
            <a:r>
              <a:rPr lang="en-US" sz="3600" b="1" u="none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libre</a:t>
            </a:r>
            <a:r>
              <a:rPr lang="en-U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,</a:t>
            </a:r>
          </a:p>
          <a:p>
            <a:pPr algn="ctr">
              <a:defRPr/>
            </a:pPr>
            <a:r>
              <a:rPr lang="en-U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je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fais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____ natation.</a:t>
            </a: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762000" y="4191000"/>
            <a:ext cx="784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 u="none" dirty="0" smtClean="0">
                <a:solidFill>
                  <a:schemeClr val="bg1"/>
                </a:solidFill>
              </a:rPr>
              <a:t>DE LA</a:t>
            </a:r>
            <a:endParaRPr lang="en-US" sz="4800" b="1" u="none" dirty="0">
              <a:solidFill>
                <a:schemeClr val="bg1"/>
              </a:solidFill>
            </a:endParaRPr>
          </a:p>
        </p:txBody>
      </p:sp>
      <p:sp>
        <p:nvSpPr>
          <p:cNvPr id="5" name="Action Button: Return 4">
            <a:hlinkClick r:id="rId2" action="ppaction://hlinksldjump" highlightClick="1"/>
          </p:cNvPr>
          <p:cNvSpPr/>
          <p:nvPr/>
        </p:nvSpPr>
        <p:spPr bwMode="auto">
          <a:xfrm>
            <a:off x="1458533" y="5722023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 bwMode="auto">
          <a:xfrm>
            <a:off x="698679" y="5734902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300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9636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990600"/>
            <a:ext cx="6781800" cy="2819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44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Donner la </a:t>
            </a:r>
            <a:r>
              <a:rPr lang="en-US" sz="4400" b="1" u="none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préposition</a:t>
            </a:r>
            <a:r>
              <a:rPr lang="en-US" sz="44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4400" b="1" u="none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appropriée</a:t>
            </a:r>
            <a:r>
              <a:rPr lang="en-US" sz="44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:</a:t>
            </a:r>
          </a:p>
          <a:p>
            <a:pPr algn="ctr">
              <a:defRPr/>
            </a:pPr>
            <a:endParaRPr lang="en-US" sz="44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4400" b="1" u="none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Dans</a:t>
            </a:r>
            <a:r>
              <a:rPr lang="en-US" sz="44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4400" b="1" u="none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mon</a:t>
            </a:r>
            <a:r>
              <a:rPr lang="en-US" sz="44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temps </a:t>
            </a:r>
            <a:r>
              <a:rPr lang="en-US" sz="4400" b="1" u="none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libre</a:t>
            </a:r>
            <a:r>
              <a:rPr lang="en-US" sz="44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,</a:t>
            </a:r>
          </a:p>
          <a:p>
            <a:pPr algn="ctr">
              <a:defRPr/>
            </a:pPr>
            <a:r>
              <a:rPr lang="en-US" sz="44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je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vais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____ </a:t>
            </a:r>
            <a:r>
              <a:rPr lang="en-US" sz="44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musée</a:t>
            </a:r>
            <a:r>
              <a:rPr lang="en-US" sz="44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endParaRPr lang="en-US" sz="44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533400" y="4073604"/>
            <a:ext cx="78486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600" b="1" u="none" dirty="0" smtClean="0">
                <a:solidFill>
                  <a:schemeClr val="bg1"/>
                </a:solidFill>
              </a:rPr>
              <a:t>AU</a:t>
            </a:r>
            <a:endParaRPr lang="en-US" sz="6600" b="1" u="none" dirty="0">
              <a:solidFill>
                <a:schemeClr val="bg1"/>
              </a:solidFill>
            </a:endParaRP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 bwMode="auto">
          <a:xfrm>
            <a:off x="1451020" y="5697546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685800" y="5710425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400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0660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WordArt 1026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057400" y="1905000"/>
            <a:ext cx="52578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>
                        <a:gamma/>
                        <a:shade val="52549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Pari</a:t>
            </a:r>
            <a:endParaRPr lang="en-US" sz="36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0000">
                      <a:gamma/>
                      <a:shade val="52549"/>
                      <a:invGamma/>
                    </a:srgbClr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>
                        <a:gamma/>
                        <a:shade val="52549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Double!!</a:t>
            </a:r>
          </a:p>
        </p:txBody>
      </p:sp>
      <p:pic>
        <p:nvPicPr>
          <p:cNvPr id="4" name="Jeopardy-daily2x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0" y="6654800"/>
            <a:ext cx="203200" cy="203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WordArt 1026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990600"/>
            <a:ext cx="77724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Donner la </a:t>
            </a:r>
            <a:r>
              <a:rPr lang="en-US" sz="3600" b="1" u="none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préposition</a:t>
            </a:r>
            <a:r>
              <a:rPr lang="en-U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appropriée</a:t>
            </a:r>
            <a:r>
              <a:rPr lang="en-U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:</a:t>
            </a:r>
          </a:p>
          <a:p>
            <a:pPr algn="ctr">
              <a:defRPr/>
            </a:pP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u="none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Dans</a:t>
            </a:r>
            <a:r>
              <a:rPr lang="en-U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u="none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mon</a:t>
            </a:r>
            <a:r>
              <a:rPr lang="en-U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temps </a:t>
            </a:r>
            <a:r>
              <a:rPr lang="en-US" sz="3600" b="1" u="none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libre</a:t>
            </a:r>
            <a:r>
              <a:rPr lang="en-U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,</a:t>
            </a:r>
          </a:p>
          <a:p>
            <a:pPr algn="ctr">
              <a:defRPr/>
            </a:pPr>
            <a:r>
              <a:rPr lang="en-U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je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reste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____ </a:t>
            </a:r>
            <a:r>
              <a:rPr lang="en-U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maison</a:t>
            </a: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71685" name="Text Box 1029"/>
          <p:cNvSpPr txBox="1">
            <a:spLocks noChangeArrowheads="1"/>
          </p:cNvSpPr>
          <p:nvPr/>
        </p:nvSpPr>
        <p:spPr bwMode="auto">
          <a:xfrm>
            <a:off x="685800" y="4306669"/>
            <a:ext cx="7924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 dirty="0" err="1" smtClean="0">
                <a:solidFill>
                  <a:schemeClr val="bg1"/>
                </a:solidFill>
              </a:rPr>
              <a:t>À</a:t>
            </a:r>
            <a:r>
              <a:rPr lang="en-US" sz="4800" b="1" dirty="0" smtClean="0">
                <a:solidFill>
                  <a:schemeClr val="bg1"/>
                </a:solidFill>
              </a:rPr>
              <a:t> LA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5" name="Action Button: Return 4">
            <a:hlinkClick r:id="rId2" action="ppaction://hlinksldjump" highlightClick="1"/>
          </p:cNvPr>
          <p:cNvSpPr/>
          <p:nvPr/>
        </p:nvSpPr>
        <p:spPr bwMode="auto">
          <a:xfrm>
            <a:off x="1448874" y="5702121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 bwMode="auto">
          <a:xfrm>
            <a:off x="685800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500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1685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WordArt 1026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45083" y="1066800"/>
            <a:ext cx="6979717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ÉCRIRE LA DATE:</a:t>
            </a:r>
          </a:p>
          <a:p>
            <a:pPr algn="ctr">
              <a:defRPr/>
            </a:pPr>
            <a:endParaRPr lang="fr-FR" sz="4000" b="1" u="none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25.7.2000</a:t>
            </a: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68614" name="Text Box 1030"/>
          <p:cNvSpPr txBox="1">
            <a:spLocks noChangeArrowheads="1"/>
          </p:cNvSpPr>
          <p:nvPr/>
        </p:nvSpPr>
        <p:spPr bwMode="auto">
          <a:xfrm>
            <a:off x="533400" y="4343400"/>
            <a:ext cx="7920696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u="none" dirty="0" smtClean="0">
                <a:solidFill>
                  <a:schemeClr val="bg1"/>
                </a:solidFill>
              </a:rPr>
              <a:t>le </a:t>
            </a:r>
            <a:r>
              <a:rPr lang="en-US" sz="4400" b="1" u="none" dirty="0" err="1" smtClean="0">
                <a:solidFill>
                  <a:schemeClr val="bg1"/>
                </a:solidFill>
              </a:rPr>
              <a:t>vingt-cinq</a:t>
            </a:r>
            <a:r>
              <a:rPr lang="en-US" sz="4400" b="1" u="none" dirty="0" smtClean="0">
                <a:solidFill>
                  <a:schemeClr val="bg1"/>
                </a:solidFill>
              </a:rPr>
              <a:t> </a:t>
            </a:r>
            <a:r>
              <a:rPr lang="en-US" sz="4400" b="1" u="none" dirty="0" err="1" smtClean="0">
                <a:solidFill>
                  <a:schemeClr val="bg1"/>
                </a:solidFill>
              </a:rPr>
              <a:t>juillet</a:t>
            </a:r>
            <a:r>
              <a:rPr lang="en-US" sz="4400" b="1" u="none" dirty="0" smtClean="0">
                <a:solidFill>
                  <a:schemeClr val="bg1"/>
                </a:solidFill>
              </a:rPr>
              <a:t>,</a:t>
            </a:r>
          </a:p>
          <a:p>
            <a:pPr algn="ctr">
              <a:spcBef>
                <a:spcPct val="50000"/>
              </a:spcBef>
            </a:pPr>
            <a:r>
              <a:rPr lang="en-US" sz="4400" b="1" u="none" dirty="0" smtClean="0">
                <a:solidFill>
                  <a:schemeClr val="bg1"/>
                </a:solidFill>
              </a:rPr>
              <a:t> </a:t>
            </a:r>
            <a:r>
              <a:rPr lang="en-US" sz="4400" b="1" u="none" dirty="0" err="1" smtClean="0">
                <a:solidFill>
                  <a:schemeClr val="bg1"/>
                </a:solidFill>
              </a:rPr>
              <a:t>deux</a:t>
            </a:r>
            <a:r>
              <a:rPr lang="en-US" sz="4400" b="1" u="none" dirty="0" smtClean="0">
                <a:solidFill>
                  <a:schemeClr val="bg1"/>
                </a:solidFill>
              </a:rPr>
              <a:t> </a:t>
            </a:r>
            <a:r>
              <a:rPr lang="en-US" sz="4400" b="1" u="none" dirty="0" err="1" smtClean="0">
                <a:solidFill>
                  <a:schemeClr val="bg1"/>
                </a:solidFill>
              </a:rPr>
              <a:t>milles</a:t>
            </a:r>
            <a:endParaRPr lang="en-US" sz="4400" b="1" u="none" dirty="0">
              <a:solidFill>
                <a:schemeClr val="bg1"/>
              </a:solidFill>
            </a:endParaRPr>
          </a:p>
        </p:txBody>
      </p:sp>
      <p:sp>
        <p:nvSpPr>
          <p:cNvPr id="6" name="Action Button: Return 5">
            <a:hlinkClick r:id="rId2" action="ppaction://hlinksldjump" highlightClick="1"/>
          </p:cNvPr>
          <p:cNvSpPr/>
          <p:nvPr/>
        </p:nvSpPr>
        <p:spPr bwMode="auto">
          <a:xfrm>
            <a:off x="1510047" y="5702121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723900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100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8614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WordArt 1026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945524"/>
            <a:ext cx="6172200" cy="28644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ÉCRIRE LA DATE:</a:t>
            </a:r>
          </a:p>
          <a:p>
            <a:pPr algn="ctr">
              <a:defRPr/>
            </a:pPr>
            <a:endParaRPr lang="fr-FR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19.11.2016</a:t>
            </a: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63494" name="Text Box 1030"/>
          <p:cNvSpPr txBox="1">
            <a:spLocks noChangeArrowheads="1"/>
          </p:cNvSpPr>
          <p:nvPr/>
        </p:nvSpPr>
        <p:spPr bwMode="auto">
          <a:xfrm>
            <a:off x="610674" y="4082296"/>
            <a:ext cx="8001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 u="none" dirty="0" smtClean="0">
                <a:solidFill>
                  <a:schemeClr val="bg1"/>
                </a:solidFill>
              </a:rPr>
              <a:t>le dix-</a:t>
            </a:r>
            <a:r>
              <a:rPr lang="en-US" sz="4800" b="1" u="none" dirty="0" err="1" smtClean="0">
                <a:solidFill>
                  <a:schemeClr val="bg1"/>
                </a:solidFill>
              </a:rPr>
              <a:t>neuf</a:t>
            </a:r>
            <a:r>
              <a:rPr lang="en-US" sz="4800" b="1" u="none" dirty="0" smtClean="0">
                <a:solidFill>
                  <a:schemeClr val="bg1"/>
                </a:solidFill>
              </a:rPr>
              <a:t> </a:t>
            </a:r>
            <a:r>
              <a:rPr lang="en-US" sz="4800" b="1" u="none" dirty="0" err="1" smtClean="0">
                <a:solidFill>
                  <a:schemeClr val="bg1"/>
                </a:solidFill>
              </a:rPr>
              <a:t>novembre</a:t>
            </a:r>
            <a:r>
              <a:rPr lang="en-US" sz="4800" b="1" u="none" dirty="0" smtClean="0">
                <a:solidFill>
                  <a:schemeClr val="bg1"/>
                </a:solidFill>
              </a:rPr>
              <a:t>,</a:t>
            </a:r>
          </a:p>
          <a:p>
            <a:pPr algn="ctr">
              <a:spcBef>
                <a:spcPct val="50000"/>
              </a:spcBef>
            </a:pPr>
            <a:r>
              <a:rPr lang="en-US" sz="4800" b="1" u="none" dirty="0" err="1" smtClean="0">
                <a:solidFill>
                  <a:schemeClr val="bg1"/>
                </a:solidFill>
              </a:rPr>
              <a:t>deux</a:t>
            </a:r>
            <a:r>
              <a:rPr lang="en-US" sz="4800" b="1" u="none" dirty="0" smtClean="0">
                <a:solidFill>
                  <a:schemeClr val="bg1"/>
                </a:solidFill>
              </a:rPr>
              <a:t> </a:t>
            </a:r>
            <a:r>
              <a:rPr lang="en-US" sz="4800" b="1" u="none" dirty="0" err="1" smtClean="0">
                <a:solidFill>
                  <a:schemeClr val="bg1"/>
                </a:solidFill>
              </a:rPr>
              <a:t>milles</a:t>
            </a:r>
            <a:r>
              <a:rPr lang="en-US" sz="4800" b="1" u="none" dirty="0" smtClean="0">
                <a:solidFill>
                  <a:schemeClr val="bg1"/>
                </a:solidFill>
              </a:rPr>
              <a:t> seize</a:t>
            </a:r>
            <a:endParaRPr lang="en-US" sz="4800" b="1" u="none" dirty="0">
              <a:solidFill>
                <a:schemeClr val="bg1"/>
              </a:solidFill>
            </a:endParaRPr>
          </a:p>
        </p:txBody>
      </p:sp>
      <p:sp>
        <p:nvSpPr>
          <p:cNvPr id="6" name="Action Button: Return 5">
            <a:hlinkClick r:id="rId2" action="ppaction://hlinksldjump" highlightClick="1"/>
          </p:cNvPr>
          <p:cNvSpPr/>
          <p:nvPr/>
        </p:nvSpPr>
        <p:spPr bwMode="auto">
          <a:xfrm>
            <a:off x="1498242" y="5722336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719070" y="5730922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200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3494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WordArt 1026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29932" y="914400"/>
            <a:ext cx="65532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ÉCRIRE LA DATE:</a:t>
            </a:r>
          </a:p>
          <a:p>
            <a:pPr algn="ctr">
              <a:defRPr/>
            </a:pPr>
            <a:endParaRPr lang="fr-FR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15.8.2013</a:t>
            </a: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9398" name="Text Box 1030"/>
          <p:cNvSpPr txBox="1">
            <a:spLocks noChangeArrowheads="1"/>
          </p:cNvSpPr>
          <p:nvPr/>
        </p:nvSpPr>
        <p:spPr bwMode="auto">
          <a:xfrm>
            <a:off x="533400" y="4191000"/>
            <a:ext cx="82677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 u="none" dirty="0" smtClean="0">
                <a:solidFill>
                  <a:schemeClr val="bg1"/>
                </a:solidFill>
              </a:rPr>
              <a:t>le </a:t>
            </a:r>
            <a:r>
              <a:rPr lang="en-US" sz="4800" b="1" u="none" dirty="0" err="1" smtClean="0">
                <a:solidFill>
                  <a:schemeClr val="bg1"/>
                </a:solidFill>
              </a:rPr>
              <a:t>quinze</a:t>
            </a:r>
            <a:r>
              <a:rPr lang="en-US" sz="4800" b="1" u="none" dirty="0" smtClean="0">
                <a:solidFill>
                  <a:schemeClr val="bg1"/>
                </a:solidFill>
              </a:rPr>
              <a:t> </a:t>
            </a:r>
            <a:r>
              <a:rPr lang="en-US" sz="4800" b="1" u="none" dirty="0" err="1" smtClean="0">
                <a:solidFill>
                  <a:schemeClr val="bg1"/>
                </a:solidFill>
              </a:rPr>
              <a:t>août</a:t>
            </a:r>
            <a:r>
              <a:rPr lang="en-US" sz="4800" b="1" u="none" dirty="0" smtClean="0">
                <a:solidFill>
                  <a:schemeClr val="bg1"/>
                </a:solidFill>
              </a:rPr>
              <a:t>,</a:t>
            </a:r>
          </a:p>
          <a:p>
            <a:pPr algn="ctr">
              <a:spcBef>
                <a:spcPct val="50000"/>
              </a:spcBef>
            </a:pPr>
            <a:r>
              <a:rPr lang="en-US" sz="4800" b="1" u="none" dirty="0" err="1" smtClean="0">
                <a:solidFill>
                  <a:schemeClr val="bg1"/>
                </a:solidFill>
              </a:rPr>
              <a:t>deux</a:t>
            </a:r>
            <a:r>
              <a:rPr lang="en-US" sz="4800" b="1" u="none" dirty="0" smtClean="0">
                <a:solidFill>
                  <a:schemeClr val="bg1"/>
                </a:solidFill>
              </a:rPr>
              <a:t> </a:t>
            </a:r>
            <a:r>
              <a:rPr lang="en-US" sz="4800" b="1" u="none" dirty="0" err="1" smtClean="0">
                <a:solidFill>
                  <a:schemeClr val="bg1"/>
                </a:solidFill>
              </a:rPr>
              <a:t>milles</a:t>
            </a:r>
            <a:r>
              <a:rPr lang="en-US" sz="4800" b="1" u="none" dirty="0" smtClean="0">
                <a:solidFill>
                  <a:schemeClr val="bg1"/>
                </a:solidFill>
              </a:rPr>
              <a:t> </a:t>
            </a:r>
            <a:r>
              <a:rPr lang="en-US" sz="4800" b="1" u="none" dirty="0" err="1" smtClean="0">
                <a:solidFill>
                  <a:schemeClr val="bg1"/>
                </a:solidFill>
              </a:rPr>
              <a:t>treize</a:t>
            </a:r>
            <a:endParaRPr lang="en-US" sz="3600" b="1" u="none" dirty="0">
              <a:solidFill>
                <a:schemeClr val="bg1"/>
              </a:solidFill>
            </a:endParaRPr>
          </a:p>
        </p:txBody>
      </p:sp>
      <p:sp>
        <p:nvSpPr>
          <p:cNvPr id="6" name="Action Button: Return 5">
            <a:hlinkClick r:id="rId2" action="ppaction://hlinksldjump" highlightClick="1"/>
          </p:cNvPr>
          <p:cNvSpPr/>
          <p:nvPr/>
        </p:nvSpPr>
        <p:spPr bwMode="auto">
          <a:xfrm>
            <a:off x="1446727" y="5702121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 bwMode="auto">
          <a:xfrm>
            <a:off x="685800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300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9398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WordArt 1026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95400" y="914400"/>
            <a:ext cx="6248400" cy="2895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ÉCRIRE LA DATE:</a:t>
            </a:r>
          </a:p>
          <a:p>
            <a:pPr algn="ctr">
              <a:defRPr/>
            </a:pPr>
            <a:endParaRPr lang="fr-FR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1.1.1985</a:t>
            </a: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3" name="Action Button: Return 2">
            <a:hlinkClick r:id="rId2" action="ppaction://hlinksldjump" highlightClick="1"/>
          </p:cNvPr>
          <p:cNvSpPr/>
          <p:nvPr/>
        </p:nvSpPr>
        <p:spPr bwMode="auto">
          <a:xfrm>
            <a:off x="1447800" y="5586211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" name="Text Box 1030"/>
          <p:cNvSpPr txBox="1">
            <a:spLocks noChangeArrowheads="1"/>
          </p:cNvSpPr>
          <p:nvPr/>
        </p:nvSpPr>
        <p:spPr bwMode="auto">
          <a:xfrm>
            <a:off x="381000" y="3810000"/>
            <a:ext cx="82677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u="none" dirty="0" smtClean="0">
                <a:solidFill>
                  <a:schemeClr val="bg1"/>
                </a:solidFill>
              </a:rPr>
              <a:t>le premier </a:t>
            </a:r>
            <a:r>
              <a:rPr lang="en-US" sz="4000" b="1" u="none" dirty="0" err="1" smtClean="0">
                <a:solidFill>
                  <a:schemeClr val="bg1"/>
                </a:solidFill>
              </a:rPr>
              <a:t>janvier</a:t>
            </a:r>
            <a:r>
              <a:rPr lang="en-US" sz="4000" b="1" u="none" dirty="0" smtClean="0">
                <a:solidFill>
                  <a:schemeClr val="bg1"/>
                </a:solidFill>
              </a:rPr>
              <a:t>,</a:t>
            </a:r>
          </a:p>
          <a:p>
            <a:pPr algn="ctr">
              <a:spcBef>
                <a:spcPct val="50000"/>
              </a:spcBef>
            </a:pPr>
            <a:r>
              <a:rPr lang="en-US" sz="4000" b="1" u="none" dirty="0" smtClean="0">
                <a:solidFill>
                  <a:schemeClr val="bg1"/>
                </a:solidFill>
              </a:rPr>
              <a:t>mille </a:t>
            </a:r>
            <a:r>
              <a:rPr lang="en-US" sz="4000" b="1" u="none" dirty="0" err="1" smtClean="0">
                <a:solidFill>
                  <a:schemeClr val="bg1"/>
                </a:solidFill>
              </a:rPr>
              <a:t>neuf</a:t>
            </a:r>
            <a:r>
              <a:rPr lang="en-US" sz="4000" b="1" u="none" dirty="0" smtClean="0">
                <a:solidFill>
                  <a:schemeClr val="bg1"/>
                </a:solidFill>
              </a:rPr>
              <a:t> cents </a:t>
            </a:r>
            <a:r>
              <a:rPr lang="en-US" sz="4000" b="1" u="none" dirty="0" err="1" smtClean="0">
                <a:solidFill>
                  <a:schemeClr val="bg1"/>
                </a:solidFill>
              </a:rPr>
              <a:t>quatre-</a:t>
            </a:r>
            <a:r>
              <a:rPr lang="en-US" sz="4000" b="1" u="none" dirty="0" err="1" smtClean="0">
                <a:solidFill>
                  <a:schemeClr val="bg1"/>
                </a:solidFill>
              </a:rPr>
              <a:t>vingt-</a:t>
            </a:r>
            <a:r>
              <a:rPr lang="en-US" sz="4000" b="1" u="none" dirty="0" err="1" smtClean="0">
                <a:solidFill>
                  <a:schemeClr val="bg1"/>
                </a:solidFill>
              </a:rPr>
              <a:t>cinq</a:t>
            </a:r>
            <a:endParaRPr lang="en-US" sz="2800" b="1" u="none" dirty="0">
              <a:solidFill>
                <a:schemeClr val="bg1"/>
              </a:solidFill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685800" y="559909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400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0"/>
          <p:cNvSpPr txBox="1">
            <a:spLocks noChangeArrowheads="1"/>
          </p:cNvSpPr>
          <p:nvPr/>
        </p:nvSpPr>
        <p:spPr bwMode="auto">
          <a:xfrm>
            <a:off x="544132" y="3709987"/>
            <a:ext cx="82677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u="none" dirty="0" smtClean="0">
                <a:solidFill>
                  <a:schemeClr val="bg1"/>
                </a:solidFill>
              </a:rPr>
              <a:t>le </a:t>
            </a:r>
            <a:r>
              <a:rPr lang="en-US" sz="4400" b="1" u="none" dirty="0" err="1" smtClean="0">
                <a:solidFill>
                  <a:schemeClr val="bg1"/>
                </a:solidFill>
              </a:rPr>
              <a:t>trente</a:t>
            </a:r>
            <a:r>
              <a:rPr lang="en-US" sz="4400" b="1" u="none" dirty="0">
                <a:solidFill>
                  <a:schemeClr val="bg1"/>
                </a:solidFill>
              </a:rPr>
              <a:t> </a:t>
            </a:r>
            <a:r>
              <a:rPr lang="en-US" sz="4400" b="1" u="none" dirty="0" smtClean="0">
                <a:solidFill>
                  <a:schemeClr val="bg1"/>
                </a:solidFill>
              </a:rPr>
              <a:t>et</a:t>
            </a:r>
            <a:r>
              <a:rPr lang="en-US" sz="4400" b="1" u="none" dirty="0">
                <a:solidFill>
                  <a:schemeClr val="bg1"/>
                </a:solidFill>
              </a:rPr>
              <a:t> </a:t>
            </a:r>
            <a:r>
              <a:rPr lang="en-US" sz="4400" b="1" u="none" dirty="0" smtClean="0">
                <a:solidFill>
                  <a:schemeClr val="bg1"/>
                </a:solidFill>
              </a:rPr>
              <a:t>un </a:t>
            </a:r>
            <a:r>
              <a:rPr lang="en-US" sz="4400" b="1" u="none" dirty="0" err="1" smtClean="0">
                <a:solidFill>
                  <a:schemeClr val="bg1"/>
                </a:solidFill>
              </a:rPr>
              <a:t>décembre</a:t>
            </a:r>
            <a:r>
              <a:rPr lang="en-US" sz="4400" b="1" u="none" dirty="0" smtClean="0">
                <a:solidFill>
                  <a:schemeClr val="bg1"/>
                </a:solidFill>
              </a:rPr>
              <a:t>,</a:t>
            </a:r>
          </a:p>
          <a:p>
            <a:pPr algn="ctr">
              <a:spcBef>
                <a:spcPct val="50000"/>
              </a:spcBef>
            </a:pPr>
            <a:r>
              <a:rPr lang="en-US" sz="4400" b="1" u="none" dirty="0" smtClean="0">
                <a:solidFill>
                  <a:schemeClr val="bg1"/>
                </a:solidFill>
              </a:rPr>
              <a:t>mille </a:t>
            </a:r>
            <a:r>
              <a:rPr lang="en-US" sz="4400" b="1" u="none" dirty="0" err="1" smtClean="0">
                <a:solidFill>
                  <a:schemeClr val="bg1"/>
                </a:solidFill>
              </a:rPr>
              <a:t>neuf</a:t>
            </a:r>
            <a:r>
              <a:rPr lang="en-US" sz="4400" b="1" u="none" dirty="0" smtClean="0">
                <a:solidFill>
                  <a:schemeClr val="bg1"/>
                </a:solidFill>
              </a:rPr>
              <a:t> cents </a:t>
            </a:r>
            <a:r>
              <a:rPr lang="en-US" sz="4400" b="1" u="none" dirty="0" err="1" smtClean="0">
                <a:solidFill>
                  <a:schemeClr val="bg1"/>
                </a:solidFill>
              </a:rPr>
              <a:t>quatre</a:t>
            </a:r>
            <a:r>
              <a:rPr lang="en-US" sz="4400" b="1" u="none" dirty="0" smtClean="0">
                <a:solidFill>
                  <a:schemeClr val="bg1"/>
                </a:solidFill>
              </a:rPr>
              <a:t>-</a:t>
            </a:r>
            <a:r>
              <a:rPr lang="en-US" sz="4400" b="1" u="none" dirty="0" err="1" smtClean="0">
                <a:solidFill>
                  <a:schemeClr val="bg1"/>
                </a:solidFill>
              </a:rPr>
              <a:t>vingt</a:t>
            </a:r>
            <a:r>
              <a:rPr lang="en-US" sz="4400" b="1" u="none" dirty="0" smtClean="0">
                <a:solidFill>
                  <a:schemeClr val="bg1"/>
                </a:solidFill>
              </a:rPr>
              <a:t>-dix-</a:t>
            </a:r>
            <a:r>
              <a:rPr lang="en-US" sz="4400" b="1" u="none" dirty="0" err="1" smtClean="0">
                <a:solidFill>
                  <a:schemeClr val="bg1"/>
                </a:solidFill>
              </a:rPr>
              <a:t>neuf</a:t>
            </a:r>
            <a:endParaRPr lang="en-US" sz="3200" b="1" u="none" dirty="0">
              <a:solidFill>
                <a:schemeClr val="bg1"/>
              </a:solidFill>
            </a:endParaRPr>
          </a:p>
        </p:txBody>
      </p:sp>
      <p:sp>
        <p:nvSpPr>
          <p:cNvPr id="4403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74690" y="914400"/>
            <a:ext cx="7583510" cy="274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ÉCRIRE LA DATE:</a:t>
            </a:r>
          </a:p>
          <a:p>
            <a:pPr algn="ctr">
              <a:defRPr/>
            </a:pPr>
            <a:endParaRPr lang="fr-FR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31.12.1999</a:t>
            </a: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3" name="Action Button: Return 2">
            <a:hlinkClick r:id="rId2" action="ppaction://hlinksldjump" highlightClick="1"/>
          </p:cNvPr>
          <p:cNvSpPr/>
          <p:nvPr/>
        </p:nvSpPr>
        <p:spPr bwMode="auto">
          <a:xfrm>
            <a:off x="1447800" y="5702121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Action Button: Custom 4">
            <a:hlinkClick r:id="" action="ppaction://noaction" highlightClick="1"/>
          </p:cNvPr>
          <p:cNvSpPr/>
          <p:nvPr/>
        </p:nvSpPr>
        <p:spPr bwMode="auto">
          <a:xfrm>
            <a:off x="685800" y="5715000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smtClean="0">
                <a:solidFill>
                  <a:schemeClr val="bg1"/>
                </a:solidFill>
                <a:latin typeface="Avenir Heavy"/>
                <a:cs typeface="Avenir Heavy"/>
              </a:rPr>
              <a:t>500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WordArt 2"/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7912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Les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Verbes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Réguliers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WordArt 2"/>
          <p:cNvSpPr>
            <a:spLocks noChangeArrowheads="1" noChangeShapeType="1" noTextEdit="1"/>
          </p:cNvSpPr>
          <p:nvPr/>
        </p:nvSpPr>
        <p:spPr bwMode="auto">
          <a:xfrm>
            <a:off x="1752600" y="1371600"/>
            <a:ext cx="5638800" cy="396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s-E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 JEOPARDY</a:t>
            </a:r>
          </a:p>
          <a:p>
            <a:pPr algn="ctr">
              <a:defRPr/>
            </a:pPr>
            <a:r>
              <a:rPr lang="es-E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FINAL!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WordArt 2"/>
          <p:cNvSpPr>
            <a:spLocks noChangeArrowheads="1" noChangeShapeType="1" noTextEdit="1"/>
          </p:cNvSpPr>
          <p:nvPr/>
        </p:nvSpPr>
        <p:spPr bwMode="auto">
          <a:xfrm>
            <a:off x="838200" y="2362200"/>
            <a:ext cx="7620000" cy="205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Les expressions</a:t>
            </a: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idiomatiques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2256488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WordArt 2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1524000" y="1066800"/>
            <a:ext cx="6324600" cy="3124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s-E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Traduire</a:t>
            </a:r>
            <a:r>
              <a:rPr lang="es-E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:</a:t>
            </a:r>
          </a:p>
          <a:p>
            <a:pPr algn="ctr">
              <a:defRPr/>
            </a:pPr>
            <a:endParaRPr lang="es-E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s-E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It’s</a:t>
            </a:r>
            <a:r>
              <a:rPr lang="es-E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no </a:t>
            </a:r>
            <a:r>
              <a:rPr lang="es-E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big</a:t>
            </a:r>
            <a:r>
              <a:rPr lang="es-E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s-E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deal</a:t>
            </a:r>
            <a:r>
              <a:rPr lang="es-E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!</a:t>
            </a:r>
          </a:p>
          <a:p>
            <a:pPr algn="ctr">
              <a:defRPr/>
            </a:pPr>
            <a:r>
              <a:rPr lang="es-E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(</a:t>
            </a:r>
            <a:r>
              <a:rPr lang="es-E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Hint</a:t>
            </a:r>
            <a:r>
              <a:rPr lang="es-E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: </a:t>
            </a:r>
            <a:r>
              <a:rPr lang="es-E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Your</a:t>
            </a:r>
            <a:r>
              <a:rPr lang="es-E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s-E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not</a:t>
            </a:r>
            <a:r>
              <a:rPr lang="es-E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s-ES" sz="3600" b="1" u="none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dead</a:t>
            </a:r>
            <a:r>
              <a:rPr lang="es-ES" sz="3600" b="1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r>
              <a:rPr lang="es-ES" sz="3600" b="1" u="none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)</a:t>
            </a:r>
            <a:endParaRPr lang="en-US" sz="3600" b="1" u="none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2" name="Jeopardy_Think_Music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6858000"/>
            <a:ext cx="609600" cy="609600"/>
          </a:xfrm>
          <a:prstGeom prst="rect">
            <a:avLst/>
          </a:prstGeom>
        </p:spPr>
      </p:pic>
      <p:sp>
        <p:nvSpPr>
          <p:cNvPr id="4" name="Text Box 1030"/>
          <p:cNvSpPr txBox="1">
            <a:spLocks noChangeArrowheads="1"/>
          </p:cNvSpPr>
          <p:nvPr/>
        </p:nvSpPr>
        <p:spPr bwMode="auto">
          <a:xfrm>
            <a:off x="544132" y="4564559"/>
            <a:ext cx="82677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u="none" dirty="0" err="1" smtClean="0">
                <a:solidFill>
                  <a:schemeClr val="bg1"/>
                </a:solidFill>
              </a:rPr>
              <a:t>Ce</a:t>
            </a:r>
            <a:r>
              <a:rPr lang="en-US" sz="4400" b="1" u="none" dirty="0" smtClean="0">
                <a:solidFill>
                  <a:schemeClr val="bg1"/>
                </a:solidFill>
              </a:rPr>
              <a:t> </a:t>
            </a:r>
            <a:r>
              <a:rPr lang="en-US" sz="4400" b="1" u="none" dirty="0" err="1" smtClean="0">
                <a:solidFill>
                  <a:schemeClr val="bg1"/>
                </a:solidFill>
              </a:rPr>
              <a:t>n’est</a:t>
            </a:r>
            <a:r>
              <a:rPr lang="en-US" sz="4400" b="1" u="none" dirty="0" smtClean="0">
                <a:solidFill>
                  <a:schemeClr val="bg1"/>
                </a:solidFill>
              </a:rPr>
              <a:t> pas grave!</a:t>
            </a:r>
            <a:endParaRPr lang="en-US" sz="3200" b="1" u="none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137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88066" grpId="0"/>
      <p:bldP spid="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WordArt 2"/>
          <p:cNvSpPr>
            <a:spLocks noChangeArrowheads="1" noChangeShapeType="1" noTextEdit="1"/>
          </p:cNvSpPr>
          <p:nvPr/>
        </p:nvSpPr>
        <p:spPr bwMode="auto">
          <a:xfrm>
            <a:off x="1371600" y="1828800"/>
            <a:ext cx="63246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Les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Verbes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Irréguliers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WordArt 2"/>
          <p:cNvSpPr>
            <a:spLocks noChangeArrowheads="1" noChangeShapeType="1" noTextEdit="1"/>
          </p:cNvSpPr>
          <p:nvPr/>
        </p:nvSpPr>
        <p:spPr bwMode="auto">
          <a:xfrm>
            <a:off x="838200" y="1600200"/>
            <a:ext cx="7239000" cy="2819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Dans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mon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temps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libre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WordArt 2"/>
          <p:cNvSpPr>
            <a:spLocks noChangeArrowheads="1" noChangeShapeType="1" noTextEdit="1"/>
          </p:cNvSpPr>
          <p:nvPr/>
        </p:nvSpPr>
        <p:spPr bwMode="auto">
          <a:xfrm>
            <a:off x="1219200" y="1828800"/>
            <a:ext cx="69342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Quelle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est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la date?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2286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Les </a:t>
            </a:r>
            <a:r>
              <a:rPr lang="en-US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Adjectifs</a:t>
            </a:r>
            <a:endParaRPr lang="en-US" sz="3600" b="1" kern="10" dirty="0" smtClean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17526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J’ai</a:t>
            </a: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…/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Je </a:t>
            </a:r>
            <a:r>
              <a:rPr lang="en-US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suis</a:t>
            </a: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…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32766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Les </a:t>
            </a:r>
            <a:r>
              <a:rPr lang="en-US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verbes</a:t>
            </a:r>
            <a:endParaRPr lang="en-US" sz="3600" b="1" kern="10" dirty="0" smtClean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réguliers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47244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Les </a:t>
            </a:r>
            <a:r>
              <a:rPr lang="en-US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verbes</a:t>
            </a: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irréguliers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62484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Dans</a:t>
            </a: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mon</a:t>
            </a:r>
            <a:endParaRPr lang="en-US" sz="3600" b="1" kern="10" dirty="0" smtClean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temps </a:t>
            </a:r>
            <a:r>
              <a:rPr lang="en-US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libre</a:t>
            </a: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…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9223" name="WordArt 7"/>
          <p:cNvSpPr>
            <a:spLocks noChangeArrowheads="1" noChangeShapeType="1" noTextEdit="1"/>
          </p:cNvSpPr>
          <p:nvPr/>
        </p:nvSpPr>
        <p:spPr bwMode="auto">
          <a:xfrm>
            <a:off x="78486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Quelle est </a:t>
            </a:r>
          </a:p>
          <a:p>
            <a:pPr algn="ctr">
              <a:defRPr/>
            </a:pPr>
            <a:r>
              <a:rPr lang="fr-FR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la date?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9290" name="AutoShape 7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839200" y="6553200"/>
            <a:ext cx="228600" cy="152400"/>
          </a:xfrm>
          <a:prstGeom prst="star5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9" name="Rounded Rectangle 38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133350" y="133350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100€</a:t>
            </a:r>
          </a:p>
        </p:txBody>
      </p:sp>
      <p:sp>
        <p:nvSpPr>
          <p:cNvPr id="45" name="Rounded Rectangle 4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38113" y="243840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200€</a:t>
            </a:r>
          </a:p>
        </p:txBody>
      </p:sp>
      <p:sp>
        <p:nvSpPr>
          <p:cNvPr id="46" name="Rounded Rectangle 45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138113" y="358140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300€</a:t>
            </a:r>
          </a:p>
        </p:txBody>
      </p:sp>
      <p:sp>
        <p:nvSpPr>
          <p:cNvPr id="47" name="Rounded Rectangle 46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139700" y="472440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400€</a:t>
            </a:r>
          </a:p>
        </p:txBody>
      </p:sp>
      <p:sp>
        <p:nvSpPr>
          <p:cNvPr id="48" name="Rounded Rectangle 47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139700" y="582930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500€</a:t>
            </a:r>
          </a:p>
        </p:txBody>
      </p:sp>
      <p:sp>
        <p:nvSpPr>
          <p:cNvPr id="49" name="Rounded Rectangle 48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1676400" y="13398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100€</a:t>
            </a:r>
          </a:p>
        </p:txBody>
      </p:sp>
      <p:sp>
        <p:nvSpPr>
          <p:cNvPr id="50" name="Rounded Rectangle 49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1681163" y="24447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200€</a:t>
            </a:r>
          </a:p>
        </p:txBody>
      </p:sp>
      <p:sp>
        <p:nvSpPr>
          <p:cNvPr id="51" name="Rounded Rectangle 50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1681163" y="35877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300€</a:t>
            </a:r>
          </a:p>
        </p:txBody>
      </p:sp>
      <p:sp>
        <p:nvSpPr>
          <p:cNvPr id="52" name="Rounded Rectangle 51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1682750" y="47307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400€</a:t>
            </a:r>
          </a:p>
        </p:txBody>
      </p:sp>
      <p:sp>
        <p:nvSpPr>
          <p:cNvPr id="53" name="Rounded Rectangle 52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1682750" y="58356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500€</a:t>
            </a:r>
          </a:p>
        </p:txBody>
      </p:sp>
      <p:sp>
        <p:nvSpPr>
          <p:cNvPr id="54" name="Rounded Rectangle 53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3162300" y="13398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100€</a:t>
            </a:r>
          </a:p>
        </p:txBody>
      </p:sp>
      <p:sp>
        <p:nvSpPr>
          <p:cNvPr id="55" name="Rounded Rectangle 54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3168650" y="24447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200€</a:t>
            </a:r>
          </a:p>
        </p:txBody>
      </p:sp>
      <p:sp>
        <p:nvSpPr>
          <p:cNvPr id="56" name="Rounded Rectangle 55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3168650" y="35877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300€</a:t>
            </a:r>
          </a:p>
        </p:txBody>
      </p:sp>
      <p:sp>
        <p:nvSpPr>
          <p:cNvPr id="57" name="Rounded Rectangle 56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3168650" y="47307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400€</a:t>
            </a:r>
          </a:p>
        </p:txBody>
      </p:sp>
      <p:sp>
        <p:nvSpPr>
          <p:cNvPr id="58" name="Rounded Rectangle 57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3168650" y="58356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500€</a:t>
            </a:r>
          </a:p>
        </p:txBody>
      </p:sp>
      <p:sp>
        <p:nvSpPr>
          <p:cNvPr id="59" name="Rounded Rectangle 58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4687888" y="13398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100€</a:t>
            </a:r>
          </a:p>
        </p:txBody>
      </p:sp>
      <p:sp>
        <p:nvSpPr>
          <p:cNvPr id="60" name="Rounded Rectangle 59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4692650" y="24447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200€</a:t>
            </a:r>
          </a:p>
        </p:txBody>
      </p:sp>
      <p:sp>
        <p:nvSpPr>
          <p:cNvPr id="61" name="Rounded Rectangle 60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4692650" y="35877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300€</a:t>
            </a:r>
          </a:p>
        </p:txBody>
      </p:sp>
      <p:sp>
        <p:nvSpPr>
          <p:cNvPr id="62" name="Rounded Rectangle 61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4694238" y="47307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400€</a:t>
            </a:r>
          </a:p>
        </p:txBody>
      </p:sp>
      <p:sp>
        <p:nvSpPr>
          <p:cNvPr id="63" name="Rounded Rectangle 62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4694238" y="58356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500€</a:t>
            </a:r>
          </a:p>
        </p:txBody>
      </p:sp>
      <p:sp>
        <p:nvSpPr>
          <p:cNvPr id="64" name="Rounded Rectangle 63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6181725" y="1338263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100€</a:t>
            </a:r>
          </a:p>
        </p:txBody>
      </p:sp>
      <p:sp>
        <p:nvSpPr>
          <p:cNvPr id="65" name="Rounded Rectangle 64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6186488" y="2443163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200€</a:t>
            </a:r>
          </a:p>
        </p:txBody>
      </p:sp>
      <p:sp>
        <p:nvSpPr>
          <p:cNvPr id="66" name="Rounded Rectangle 65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6186488" y="3586163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300€</a:t>
            </a:r>
          </a:p>
        </p:txBody>
      </p:sp>
      <p:sp>
        <p:nvSpPr>
          <p:cNvPr id="67" name="Rounded Rectangle 66">
            <a:hlinkClick r:id="rId28" action="ppaction://hlinksldjump"/>
          </p:cNvPr>
          <p:cNvSpPr>
            <a:spLocks noChangeArrowheads="1"/>
          </p:cNvSpPr>
          <p:nvPr/>
        </p:nvSpPr>
        <p:spPr bwMode="auto">
          <a:xfrm>
            <a:off x="6188075" y="4729163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400€</a:t>
            </a:r>
          </a:p>
        </p:txBody>
      </p:sp>
      <p:sp>
        <p:nvSpPr>
          <p:cNvPr id="68" name="Rounded Rectangle 67">
            <a:hlinkClick r:id="rId29" action="ppaction://hlinksldjump"/>
          </p:cNvPr>
          <p:cNvSpPr>
            <a:spLocks noChangeArrowheads="1"/>
          </p:cNvSpPr>
          <p:nvPr/>
        </p:nvSpPr>
        <p:spPr bwMode="auto">
          <a:xfrm>
            <a:off x="6188075" y="5834063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500€</a:t>
            </a:r>
          </a:p>
        </p:txBody>
      </p:sp>
      <p:sp>
        <p:nvSpPr>
          <p:cNvPr id="69" name="Rounded Rectangle 68">
            <a:hlinkClick r:id="rId30" action="ppaction://hlinksldjump"/>
          </p:cNvPr>
          <p:cNvSpPr>
            <a:spLocks noChangeArrowheads="1"/>
          </p:cNvSpPr>
          <p:nvPr/>
        </p:nvSpPr>
        <p:spPr bwMode="auto">
          <a:xfrm>
            <a:off x="7705725" y="13271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100€</a:t>
            </a:r>
          </a:p>
        </p:txBody>
      </p:sp>
      <p:sp>
        <p:nvSpPr>
          <p:cNvPr id="70" name="Rounded Rectangle 69">
            <a:hlinkClick r:id="rId31" action="ppaction://hlinksldjump"/>
          </p:cNvPr>
          <p:cNvSpPr>
            <a:spLocks noChangeArrowheads="1"/>
          </p:cNvSpPr>
          <p:nvPr/>
        </p:nvSpPr>
        <p:spPr bwMode="auto">
          <a:xfrm>
            <a:off x="7710488" y="24320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200€</a:t>
            </a:r>
          </a:p>
        </p:txBody>
      </p:sp>
      <p:sp>
        <p:nvSpPr>
          <p:cNvPr id="71" name="Rounded Rectangle 70">
            <a:hlinkClick r:id="rId32" action="ppaction://hlinksldjump"/>
          </p:cNvPr>
          <p:cNvSpPr>
            <a:spLocks noChangeArrowheads="1"/>
          </p:cNvSpPr>
          <p:nvPr/>
        </p:nvSpPr>
        <p:spPr bwMode="auto">
          <a:xfrm>
            <a:off x="7710488" y="35750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300€</a:t>
            </a:r>
          </a:p>
        </p:txBody>
      </p:sp>
      <p:sp>
        <p:nvSpPr>
          <p:cNvPr id="72" name="Rounded Rectangle 71">
            <a:hlinkClick r:id="rId33" action="ppaction://hlinksldjump"/>
          </p:cNvPr>
          <p:cNvSpPr>
            <a:spLocks noChangeArrowheads="1"/>
          </p:cNvSpPr>
          <p:nvPr/>
        </p:nvSpPr>
        <p:spPr bwMode="auto">
          <a:xfrm>
            <a:off x="7712075" y="47180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400€</a:t>
            </a:r>
          </a:p>
        </p:txBody>
      </p:sp>
      <p:sp>
        <p:nvSpPr>
          <p:cNvPr id="73" name="Rounded Rectangle 72">
            <a:hlinkClick r:id="rId34" action="ppaction://hlinksldjump"/>
          </p:cNvPr>
          <p:cNvSpPr>
            <a:spLocks noChangeArrowheads="1"/>
          </p:cNvSpPr>
          <p:nvPr/>
        </p:nvSpPr>
        <p:spPr bwMode="auto">
          <a:xfrm>
            <a:off x="7712075" y="5822950"/>
            <a:ext cx="1295400" cy="7620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9525" algn="ctr">
            <a:noFill/>
            <a:round/>
            <a:headEnd/>
            <a:tailEnd/>
          </a:ln>
        </p:spPr>
        <p:txBody>
          <a:bodyPr anchor="ctr" anchorCtr="1"/>
          <a:lstStyle/>
          <a:p>
            <a:r>
              <a:rPr lang="en-US" sz="2800" u="none">
                <a:solidFill>
                  <a:schemeClr val="bg1"/>
                </a:solidFill>
                <a:latin typeface="Albertus" pitchFamily="34" charset="0"/>
                <a:ea typeface="SimSun" pitchFamily="2" charset="-122"/>
              </a:rPr>
              <a:t>500€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</p:childTnLst>
        </p:cTn>
      </p:par>
    </p:tnLst>
    <p:bldLst>
      <p:bldP spid="39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990600"/>
            <a:ext cx="7848600" cy="3657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Compléter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:</a:t>
            </a:r>
          </a:p>
          <a:p>
            <a:pPr algn="ctr">
              <a:defRPr/>
            </a:pP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Caroline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est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très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________ (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amusant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)!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1828800" y="5029200"/>
            <a:ext cx="6400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b="1" dirty="0" smtClean="0">
                <a:solidFill>
                  <a:schemeClr val="bg1"/>
                </a:solidFill>
              </a:rPr>
              <a:t>AMUSANTE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5" name="Action Button: Return 4">
            <a:hlinkClick r:id="rId2" action="ppaction://hlinksldjump" highlightClick="1"/>
          </p:cNvPr>
          <p:cNvSpPr/>
          <p:nvPr/>
        </p:nvSpPr>
        <p:spPr bwMode="auto">
          <a:xfrm>
            <a:off x="1506828" y="5740063"/>
            <a:ext cx="685800" cy="609600"/>
          </a:xfrm>
          <a:prstGeom prst="actionButtonReturn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bliqueBottom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 bwMode="auto">
          <a:xfrm>
            <a:off x="781855" y="5740063"/>
            <a:ext cx="685800" cy="609600"/>
          </a:xfrm>
          <a:prstGeom prst="actionButtonBlank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97091" y="0"/>
            <a:ext cx="12192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600" u="none" dirty="0" smtClean="0">
                <a:solidFill>
                  <a:schemeClr val="bg1"/>
                </a:solidFill>
                <a:latin typeface="Avenir Heavy"/>
                <a:cs typeface="Avenir Heavy"/>
              </a:rPr>
              <a:t>100</a:t>
            </a:r>
            <a:endParaRPr lang="fr-FR" sz="3600" u="none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7891" grpId="0" autoUpdateAnimBg="0"/>
    </p:bldLst>
  </p:timing>
</p:sld>
</file>

<file path=ppt/theme/theme1.xml><?xml version="1.0" encoding="utf-8"?>
<a:theme xmlns:a="http://schemas.openxmlformats.org/drawingml/2006/main" name="Jeopardy - Chapter Review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FFFF00"/>
    </a:hlink>
    <a:folHlink>
      <a:srgbClr val="3366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Jeopardy - Chapter Review</Template>
  <TotalTime>271</TotalTime>
  <Words>642</Words>
  <Application>Microsoft Macintosh PowerPoint</Application>
  <PresentationFormat>On-screen Show (4:3)</PresentationFormat>
  <Paragraphs>268</Paragraphs>
  <Slides>42</Slides>
  <Notes>0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Jeopardy - Chapter Review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EAS</dc:creator>
  <dc:description>email mhamlyn@jessamine.k12.ky.us</dc:description>
  <cp:lastModifiedBy>Edouard Smith</cp:lastModifiedBy>
  <cp:revision>40</cp:revision>
  <cp:lastPrinted>2013-10-03T13:44:27Z</cp:lastPrinted>
  <dcterms:created xsi:type="dcterms:W3CDTF">2012-12-10T23:17:31Z</dcterms:created>
  <dcterms:modified xsi:type="dcterms:W3CDTF">2013-10-04T11:25:06Z</dcterms:modified>
</cp:coreProperties>
</file>